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420" r:id="rId3"/>
    <p:sldId id="421" r:id="rId4"/>
    <p:sldId id="422" r:id="rId5"/>
    <p:sldId id="423" r:id="rId6"/>
    <p:sldId id="424" r:id="rId7"/>
    <p:sldId id="425" r:id="rId8"/>
    <p:sldId id="426" r:id="rId9"/>
    <p:sldId id="427" r:id="rId10"/>
    <p:sldId id="428" r:id="rId11"/>
    <p:sldId id="419"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6" autoAdjust="0"/>
    <p:restoredTop sz="94660"/>
  </p:normalViewPr>
  <p:slideViewPr>
    <p:cSldViewPr>
      <p:cViewPr>
        <p:scale>
          <a:sx n="110" d="100"/>
          <a:sy n="110" d="100"/>
        </p:scale>
        <p:origin x="1208" y="184"/>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3E7E92B-59FA-49FB-B014-1669F564A86F}" type="datetimeFigureOut">
              <a:rPr lang="en-US"/>
              <a:pPr>
                <a:defRPr/>
              </a:pPr>
              <a:t>8/1/19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AD7887-406F-46CC-9589-B5DF14B164FF}" type="slidenum">
              <a:rPr lang="en-US"/>
              <a:pPr>
                <a:defRPr/>
              </a:pPr>
              <a:t>‹#›</a:t>
            </a:fld>
            <a:endParaRPr lang="en-US"/>
          </a:p>
        </p:txBody>
      </p:sp>
    </p:spTree>
    <p:extLst>
      <p:ext uri="{BB962C8B-B14F-4D97-AF65-F5344CB8AC3E}">
        <p14:creationId xmlns:p14="http://schemas.microsoft.com/office/powerpoint/2010/main" val="270647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D7B8707-E1CD-4CEF-A00B-04778EC3BE00}" type="datetimeFigureOut">
              <a:rPr lang="en-US"/>
              <a:pPr>
                <a:defRPr/>
              </a:pPr>
              <a:t>8/1/19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92987E-3A66-4994-9BE4-8BDBBB69D16B}" type="slidenum">
              <a:rPr lang="en-US"/>
              <a:pPr>
                <a:defRPr/>
              </a:pPr>
              <a:t>‹#›</a:t>
            </a:fld>
            <a:endParaRPr lang="en-US"/>
          </a:p>
        </p:txBody>
      </p:sp>
    </p:spTree>
    <p:extLst>
      <p:ext uri="{BB962C8B-B14F-4D97-AF65-F5344CB8AC3E}">
        <p14:creationId xmlns:p14="http://schemas.microsoft.com/office/powerpoint/2010/main" val="806057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160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0382D7-6004-43C9-AB02-56543EB3FDAB}" type="datetime1">
              <a:rPr lang="en-US"/>
              <a:pPr>
                <a:defRPr/>
              </a:pPr>
              <a:t>8/1/19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B1D066EC-5749-4585-9837-C7D7BD5CB86B}" type="slidenum">
              <a:rPr lang="en-US"/>
              <a:pPr>
                <a:defRPr/>
              </a:pPr>
              <a:t>‹#›</a:t>
            </a:fld>
            <a:endParaRPr lang="en-US"/>
          </a:p>
        </p:txBody>
      </p:sp>
    </p:spTree>
    <p:extLst>
      <p:ext uri="{BB962C8B-B14F-4D97-AF65-F5344CB8AC3E}">
        <p14:creationId xmlns:p14="http://schemas.microsoft.com/office/powerpoint/2010/main" val="6051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CD6C3C-A366-4DF9-81B4-5B0188B44BD9}" type="datetime1">
              <a:rPr lang="en-US"/>
              <a:pPr>
                <a:defRPr/>
              </a:pPr>
              <a:t>8/1/19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12236EC8-B6B4-4047-8E94-DB4977AA8CDE}" type="slidenum">
              <a:rPr lang="en-US"/>
              <a:pPr>
                <a:defRPr/>
              </a:pPr>
              <a:t>‹#›</a:t>
            </a:fld>
            <a:endParaRPr lang="en-US"/>
          </a:p>
        </p:txBody>
      </p:sp>
    </p:spTree>
    <p:extLst>
      <p:ext uri="{BB962C8B-B14F-4D97-AF65-F5344CB8AC3E}">
        <p14:creationId xmlns:p14="http://schemas.microsoft.com/office/powerpoint/2010/main" val="28747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F8308A0-081A-40E0-AB91-AE760FA81C51}" type="datetime1">
              <a:rPr lang="en-US"/>
              <a:pPr>
                <a:defRPr/>
              </a:pPr>
              <a:t>8/1/19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6C83A777-F07E-472E-A020-7B4D580524B9}" type="slidenum">
              <a:rPr lang="en-US"/>
              <a:pPr>
                <a:defRPr/>
              </a:pPr>
              <a:t>‹#›</a:t>
            </a:fld>
            <a:endParaRPr lang="en-US"/>
          </a:p>
        </p:txBody>
      </p:sp>
    </p:spTree>
    <p:extLst>
      <p:ext uri="{BB962C8B-B14F-4D97-AF65-F5344CB8AC3E}">
        <p14:creationId xmlns:p14="http://schemas.microsoft.com/office/powerpoint/2010/main" val="143393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639762"/>
          </a:xfrm>
        </p:spPr>
        <p:txBody>
          <a:bodyPr/>
          <a:lstStyle/>
          <a:p>
            <a:r>
              <a:rPr lang="en-US"/>
              <a:t>Click to edit Master title style</a:t>
            </a:r>
          </a:p>
        </p:txBody>
      </p:sp>
      <p:sp>
        <p:nvSpPr>
          <p:cNvPr id="3" name="Content Placeholder 2"/>
          <p:cNvSpPr>
            <a:spLocks noGrp="1"/>
          </p:cNvSpPr>
          <p:nvPr>
            <p:ph sz="quarter" idx="1"/>
          </p:nvPr>
        </p:nvSpPr>
        <p:spPr>
          <a:xfrm>
            <a:off x="457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831DDB-45BE-4D5A-8382-8E06A7A6251F}" type="datetime1">
              <a:rPr lang="en-US"/>
              <a:pPr>
                <a:defRPr/>
              </a:pPr>
              <a:t>8/1/19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2A7F69CA-01CC-4DEF-B5D8-B239B6D1E812}" type="slidenum">
              <a:rPr lang="en-US"/>
              <a:pPr>
                <a:defRPr/>
              </a:pPr>
              <a:t>‹#›</a:t>
            </a:fld>
            <a:endParaRPr lang="en-US"/>
          </a:p>
        </p:txBody>
      </p:sp>
    </p:spTree>
    <p:extLst>
      <p:ext uri="{BB962C8B-B14F-4D97-AF65-F5344CB8AC3E}">
        <p14:creationId xmlns:p14="http://schemas.microsoft.com/office/powerpoint/2010/main" val="39671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1"/>
            <a:ext cx="8229600" cy="715962"/>
          </a:xfrm>
        </p:spPr>
        <p:txBody>
          <a:bodyPr>
            <a:normAutofit/>
          </a:bodyPr>
          <a:lstStyle>
            <a:lvl1pPr>
              <a:defRPr sz="3200" baseline="0">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457200" y="914400"/>
            <a:ext cx="8229600" cy="5334000"/>
          </a:xfrm>
        </p:spPr>
        <p:txBody>
          <a:bodyPr/>
          <a:lstStyle>
            <a:lvl1pPr>
              <a:buClr>
                <a:srgbClr val="0070C0"/>
              </a:buClr>
              <a:buFont typeface="Wingdings" pitchFamily="2" charset="2"/>
              <a:buChar char="§"/>
              <a:defRPr sz="1800" baseline="0"/>
            </a:lvl1pPr>
            <a:lvl2pPr>
              <a:buClr>
                <a:srgbClr val="92D050"/>
              </a:buClr>
              <a:buFont typeface="Wingdings" pitchFamily="2" charset="2"/>
              <a:buChar char="§"/>
              <a:defRPr sz="1800" baseline="0"/>
            </a:lvl2pPr>
            <a:lvl3pPr>
              <a:buClr>
                <a:srgbClr val="FF0000"/>
              </a:buClr>
              <a:buFont typeface="Wingdings" pitchFamily="2" charset="2"/>
              <a:buChar char="§"/>
              <a:defRPr sz="1600" baseline="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3A10935-C4E4-4A31-A905-CBD3B88B377F}" type="datetime1">
              <a:rPr lang="en-US"/>
              <a:pPr>
                <a:defRPr/>
              </a:pPr>
              <a:t>8/1/19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sz="1600" b="1"/>
            </a:lvl1pPr>
          </a:lstStyle>
          <a:p>
            <a:pPr>
              <a:defRPr/>
            </a:pPr>
            <a:fld id="{F8C3E294-9E12-4E24-B275-9BA1AC14E86B}" type="slidenum">
              <a:rPr lang="en-US"/>
              <a:pPr>
                <a:defRPr/>
              </a:pPr>
              <a:t>‹#›</a:t>
            </a:fld>
            <a:endParaRPr lang="en-US" dirty="0"/>
          </a:p>
        </p:txBody>
      </p:sp>
    </p:spTree>
    <p:extLst>
      <p:ext uri="{BB962C8B-B14F-4D97-AF65-F5344CB8AC3E}">
        <p14:creationId xmlns:p14="http://schemas.microsoft.com/office/powerpoint/2010/main" val="278722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AA3077-BD5E-4DF2-86F4-B2787C87502F}" type="datetime1">
              <a:rPr lang="en-US"/>
              <a:pPr>
                <a:defRPr/>
              </a:pPr>
              <a:t>8/1/19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E1D6EFB9-832D-41AA-B6AA-BA3FDFDF217B}" type="slidenum">
              <a:rPr lang="en-US"/>
              <a:pPr>
                <a:defRPr/>
              </a:pPr>
              <a:t>‹#›</a:t>
            </a:fld>
            <a:endParaRPr lang="en-US"/>
          </a:p>
        </p:txBody>
      </p:sp>
    </p:spTree>
    <p:extLst>
      <p:ext uri="{BB962C8B-B14F-4D97-AF65-F5344CB8AC3E}">
        <p14:creationId xmlns:p14="http://schemas.microsoft.com/office/powerpoint/2010/main" val="46295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7D9D7AE-2072-4CF1-81AF-6875EEBBE225}" type="datetime1">
              <a:rPr lang="en-US"/>
              <a:pPr>
                <a:defRPr/>
              </a:pPr>
              <a:t>8/1/19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C1FBD6B9-3A33-4A94-B724-9A8AE8A254DC}" type="slidenum">
              <a:rPr lang="en-US"/>
              <a:pPr>
                <a:defRPr/>
              </a:pPr>
              <a:t>‹#›</a:t>
            </a:fld>
            <a:endParaRPr lang="en-US"/>
          </a:p>
        </p:txBody>
      </p:sp>
    </p:spTree>
    <p:extLst>
      <p:ext uri="{BB962C8B-B14F-4D97-AF65-F5344CB8AC3E}">
        <p14:creationId xmlns:p14="http://schemas.microsoft.com/office/powerpoint/2010/main" val="350927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7AD28BE-7261-4565-BDD9-9D13920F46F3}" type="datetime1">
              <a:rPr lang="en-US"/>
              <a:pPr>
                <a:defRPr/>
              </a:pPr>
              <a:t>8/1/19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1FF3FC6E-2B66-4D2D-9218-6A86576333C3}" type="slidenum">
              <a:rPr lang="en-US"/>
              <a:pPr>
                <a:defRPr/>
              </a:pPr>
              <a:t>‹#›</a:t>
            </a:fld>
            <a:endParaRPr lang="en-US"/>
          </a:p>
        </p:txBody>
      </p:sp>
    </p:spTree>
    <p:extLst>
      <p:ext uri="{BB962C8B-B14F-4D97-AF65-F5344CB8AC3E}">
        <p14:creationId xmlns:p14="http://schemas.microsoft.com/office/powerpoint/2010/main" val="408066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EF4F18-6076-4F4D-8701-7E7E46FB9673}" type="datetime1">
              <a:rPr lang="en-US"/>
              <a:pPr>
                <a:defRPr/>
              </a:pPr>
              <a:t>8/1/19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@Your Name</a:t>
            </a:r>
          </a:p>
        </p:txBody>
      </p:sp>
      <p:sp>
        <p:nvSpPr>
          <p:cNvPr id="5" name="Slide Number Placeholder 5"/>
          <p:cNvSpPr>
            <a:spLocks noGrp="1"/>
          </p:cNvSpPr>
          <p:nvPr>
            <p:ph type="sldNum" sz="quarter" idx="12"/>
          </p:nvPr>
        </p:nvSpPr>
        <p:spPr/>
        <p:txBody>
          <a:bodyPr/>
          <a:lstStyle>
            <a:lvl1pPr>
              <a:defRPr/>
            </a:lvl1pPr>
          </a:lstStyle>
          <a:p>
            <a:pPr>
              <a:defRPr/>
            </a:pPr>
            <a:fld id="{E9C73807-B068-4863-956B-F1B336131749}" type="slidenum">
              <a:rPr lang="en-US"/>
              <a:pPr>
                <a:defRPr/>
              </a:pPr>
              <a:t>‹#›</a:t>
            </a:fld>
            <a:endParaRPr lang="en-US"/>
          </a:p>
        </p:txBody>
      </p:sp>
    </p:spTree>
    <p:extLst>
      <p:ext uri="{BB962C8B-B14F-4D97-AF65-F5344CB8AC3E}">
        <p14:creationId xmlns:p14="http://schemas.microsoft.com/office/powerpoint/2010/main" val="408055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8F68202-4F72-4F7C-A5F1-E7B21F92F430}" type="datetime1">
              <a:rPr lang="en-US"/>
              <a:pPr>
                <a:defRPr/>
              </a:pPr>
              <a:t>8/1/19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@Your Name</a:t>
            </a:r>
          </a:p>
        </p:txBody>
      </p:sp>
      <p:sp>
        <p:nvSpPr>
          <p:cNvPr id="4" name="Slide Number Placeholder 5"/>
          <p:cNvSpPr>
            <a:spLocks noGrp="1"/>
          </p:cNvSpPr>
          <p:nvPr>
            <p:ph type="sldNum" sz="quarter" idx="12"/>
          </p:nvPr>
        </p:nvSpPr>
        <p:spPr/>
        <p:txBody>
          <a:bodyPr/>
          <a:lstStyle>
            <a:lvl1pPr>
              <a:defRPr/>
            </a:lvl1pPr>
          </a:lstStyle>
          <a:p>
            <a:pPr>
              <a:defRPr/>
            </a:pPr>
            <a:fld id="{B6F5520D-11A7-44C7-A268-AAA329E6ED9D}" type="slidenum">
              <a:rPr lang="en-US"/>
              <a:pPr>
                <a:defRPr/>
              </a:pPr>
              <a:t>‹#›</a:t>
            </a:fld>
            <a:endParaRPr lang="en-US"/>
          </a:p>
        </p:txBody>
      </p:sp>
    </p:spTree>
    <p:extLst>
      <p:ext uri="{BB962C8B-B14F-4D97-AF65-F5344CB8AC3E}">
        <p14:creationId xmlns:p14="http://schemas.microsoft.com/office/powerpoint/2010/main" val="35270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3AA5998-59A9-4C76-B55B-B07AD0665B82}" type="datetime1">
              <a:rPr lang="en-US"/>
              <a:pPr>
                <a:defRPr/>
              </a:pPr>
              <a:t>8/1/19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ADEA0E33-B153-4585-A659-757BD76D8C72}" type="slidenum">
              <a:rPr lang="en-US"/>
              <a:pPr>
                <a:defRPr/>
              </a:pPr>
              <a:t>‹#›</a:t>
            </a:fld>
            <a:endParaRPr lang="en-US"/>
          </a:p>
        </p:txBody>
      </p:sp>
    </p:spTree>
    <p:extLst>
      <p:ext uri="{BB962C8B-B14F-4D97-AF65-F5344CB8AC3E}">
        <p14:creationId xmlns:p14="http://schemas.microsoft.com/office/powerpoint/2010/main" val="174218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FA7D98-E199-4E72-A4FE-85F4B3A9BF25}" type="datetime1">
              <a:rPr lang="en-US"/>
              <a:pPr>
                <a:defRPr/>
              </a:pPr>
              <a:t>8/1/19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70AEC9DF-A8CA-492E-9A95-52D982BBB1FB}" type="slidenum">
              <a:rPr lang="en-US"/>
              <a:pPr>
                <a:defRPr/>
              </a:pPr>
              <a:t>‹#›</a:t>
            </a:fld>
            <a:endParaRPr lang="en-US"/>
          </a:p>
        </p:txBody>
      </p:sp>
    </p:spTree>
    <p:extLst>
      <p:ext uri="{BB962C8B-B14F-4D97-AF65-F5344CB8AC3E}">
        <p14:creationId xmlns:p14="http://schemas.microsoft.com/office/powerpoint/2010/main" val="22648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97832353-B273-4796-B91B-464BBEE56517}" type="datetime1">
              <a:rPr lang="en-US"/>
              <a:pPr>
                <a:defRPr/>
              </a:pPr>
              <a:t>8/1/19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r>
              <a:rPr lang="en-US"/>
              <a:t>@Your Name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34D79D8-E937-4F7F-B5D1-0FDC90AE5A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2" r:id="rId1"/>
    <p:sldLayoutId id="2147484123"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dt="0"/>
  <p:txStyles>
    <p:title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Lp79IAF1XF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ites.google.com/site/iwsltevaluation2017/TED-task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647700" y="1219200"/>
            <a:ext cx="7772400" cy="1828800"/>
          </a:xfrm>
        </p:spPr>
        <p:txBody>
          <a:bodyPr/>
          <a:lstStyle/>
          <a:p>
            <a:pPr eaLnBrk="1" hangingPunct="1"/>
            <a:br>
              <a:rPr lang="en-US" altLang="en-US" sz="3200" dirty="0"/>
            </a:br>
            <a:r>
              <a:rPr lang="en-US" altLang="en-US" sz="2400" dirty="0"/>
              <a:t>Final Project</a:t>
            </a:r>
            <a:br>
              <a:rPr lang="en-US" altLang="en-US" sz="3200" dirty="0"/>
            </a:br>
            <a:r>
              <a:rPr lang="en-US" altLang="en-US" sz="3200" dirty="0"/>
              <a:t> Build Transformer Models for Bidirectional Translation between English and French</a:t>
            </a:r>
            <a:br>
              <a:rPr lang="en-US" altLang="en-US" sz="3200" b="1" dirty="0"/>
            </a:br>
            <a:br>
              <a:rPr lang="en-US" altLang="en-US" sz="3200" b="1" dirty="0"/>
            </a:br>
            <a:endParaRPr lang="en-US" altLang="en-US" sz="3200" b="1" dirty="0"/>
          </a:p>
        </p:txBody>
      </p:sp>
      <p:sp>
        <p:nvSpPr>
          <p:cNvPr id="3076" name="Subtitle 2"/>
          <p:cNvSpPr>
            <a:spLocks noGrp="1"/>
          </p:cNvSpPr>
          <p:nvPr>
            <p:ph type="subTitle" idx="1"/>
          </p:nvPr>
        </p:nvSpPr>
        <p:spPr>
          <a:xfrm>
            <a:off x="1333500" y="2438400"/>
            <a:ext cx="6400800" cy="609600"/>
          </a:xfrm>
        </p:spPr>
        <p:txBody>
          <a:bodyPr/>
          <a:lstStyle/>
          <a:p>
            <a:pPr eaLnBrk="1" hangingPunct="1">
              <a:defRPr/>
            </a:pPr>
            <a:r>
              <a:rPr lang="en-US" sz="2400" dirty="0">
                <a:solidFill>
                  <a:schemeClr val="tx2">
                    <a:lumMod val="75000"/>
                  </a:schemeClr>
                </a:solidFill>
              </a:rPr>
              <a:t>Liu, Yan</a:t>
            </a:r>
            <a:endParaRPr lang="en-US" sz="2400" b="1" dirty="0">
              <a:solidFill>
                <a:schemeClr val="bg2">
                  <a:lumMod val="25000"/>
                </a:schemeClr>
              </a:solidFill>
            </a:endParaRPr>
          </a:p>
        </p:txBody>
      </p:sp>
      <p:sp>
        <p:nvSpPr>
          <p:cNvPr id="307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9225"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5813" y="5029200"/>
            <a:ext cx="4949825" cy="1200150"/>
          </a:xfrm>
          <a:prstGeom prst="rect">
            <a:avLst/>
          </a:prstGeom>
          <a:noFill/>
        </p:spPr>
        <p:txBody>
          <a:bodyPr>
            <a:spAutoFit/>
          </a:bodyPr>
          <a:lstStyle/>
          <a:p>
            <a:pPr algn="ctr">
              <a:defRPr/>
            </a:pPr>
            <a:r>
              <a:rPr lang="en-US" dirty="0">
                <a:solidFill>
                  <a:schemeClr val="bg2">
                    <a:lumMod val="25000"/>
                  </a:schemeClr>
                </a:solidFill>
              </a:rPr>
              <a:t>CSCI S-89a Deep Learning, Summer  2019</a:t>
            </a:r>
          </a:p>
          <a:p>
            <a:pPr algn="ctr">
              <a:defRPr/>
            </a:pPr>
            <a:r>
              <a:rPr lang="en-US" b="1" dirty="0">
                <a:solidFill>
                  <a:schemeClr val="bg2">
                    <a:lumMod val="25000"/>
                  </a:schemeClr>
                </a:solidFill>
              </a:rPr>
              <a:t>Harvard University Extension School</a:t>
            </a:r>
          </a:p>
          <a:p>
            <a:pPr algn="ctr">
              <a:defRPr/>
            </a:pPr>
            <a:r>
              <a:rPr lang="en-US" sz="1600" dirty="0">
                <a:solidFill>
                  <a:schemeClr val="bg2">
                    <a:lumMod val="25000"/>
                  </a:schemeClr>
                </a:solidFill>
              </a:rPr>
              <a:t>Prof. </a:t>
            </a:r>
            <a:r>
              <a:rPr lang="en-US" sz="1600" dirty="0" err="1">
                <a:solidFill>
                  <a:schemeClr val="bg2">
                    <a:lumMod val="25000"/>
                  </a:schemeClr>
                </a:solidFill>
              </a:rPr>
              <a:t>Zoran</a:t>
            </a:r>
            <a:r>
              <a:rPr lang="en-US" sz="1600" dirty="0">
                <a:solidFill>
                  <a:schemeClr val="bg2">
                    <a:lumMod val="25000"/>
                  </a:schemeClr>
                </a:solidFill>
              </a:rPr>
              <a:t> B. </a:t>
            </a:r>
            <a:r>
              <a:rPr lang="en-US" sz="1600" dirty="0" err="1">
                <a:solidFill>
                  <a:schemeClr val="bg2">
                    <a:lumMod val="25000"/>
                  </a:schemeClr>
                </a:solidFill>
              </a:rPr>
              <a:t>Djordjević</a:t>
            </a:r>
            <a:endParaRPr lang="en-US" sz="1600" dirty="0">
              <a:solidFill>
                <a:schemeClr val="bg2">
                  <a:lumMod val="25000"/>
                </a:schemeClr>
              </a:solidFill>
            </a:endParaRPr>
          </a:p>
          <a:p>
            <a:pPr algn="ctr">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Summary</a:t>
            </a:r>
          </a:p>
        </p:txBody>
      </p:sp>
      <p:sp>
        <p:nvSpPr>
          <p:cNvPr id="7" name="Content Placeholder 6"/>
          <p:cNvSpPr>
            <a:spLocks noGrp="1"/>
          </p:cNvSpPr>
          <p:nvPr>
            <p:ph idx="1"/>
          </p:nvPr>
        </p:nvSpPr>
        <p:spPr>
          <a:xfrm>
            <a:off x="457200" y="762000"/>
            <a:ext cx="8229600" cy="5334000"/>
          </a:xfrm>
        </p:spPr>
        <p:txBody>
          <a:bodyPr/>
          <a:lstStyle/>
          <a:p>
            <a:pPr marL="457200" lvl="1" indent="0">
              <a:buNone/>
            </a:pPr>
            <a:r>
              <a:rPr lang="en-US" dirty="0"/>
              <a:t> </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a:solidFill>
                  <a:srgbClr val="898989"/>
                </a:solidFill>
              </a:rPr>
              <a:t>@Your Name</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10</a:t>
            </a:fld>
            <a:endParaRPr lang="en-US" dirty="0"/>
          </a:p>
        </p:txBody>
      </p:sp>
      <p:sp>
        <p:nvSpPr>
          <p:cNvPr id="9" name="Footer Placeholder 3">
            <a:extLst>
              <a:ext uri="{FF2B5EF4-FFF2-40B4-BE49-F238E27FC236}">
                <a16:creationId xmlns:a16="http://schemas.microsoft.com/office/drawing/2014/main" id="{08DAA927-9EB2-E64A-8F18-676130650EEE}"/>
              </a:ext>
            </a:extLst>
          </p:cNvPr>
          <p:cNvSpPr txBox="1">
            <a:spLocks/>
          </p:cNvSpPr>
          <p:nvPr/>
        </p:nvSpPr>
        <p:spPr bwMode="auto">
          <a:xfrm>
            <a:off x="3276600" y="65087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ctr" rtl="0" eaLnBrk="0" fontAlgn="base" hangingPunct="0">
              <a:spcBef>
                <a:spcPct val="20000"/>
              </a:spcBef>
              <a:spcAft>
                <a:spcPct val="0"/>
              </a:spcAft>
              <a:buClr>
                <a:schemeClr val="hlink"/>
              </a:buClr>
              <a:buFont typeface="Wingdings" pitchFamily="2" charset="2"/>
              <a:buChar char="§"/>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5pPr>
            <a:lvl6pPr marL="25146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6pPr>
            <a:lvl7pPr marL="29718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7pPr>
            <a:lvl8pPr marL="34290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8pPr>
            <a:lvl9pPr marL="38862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9pPr>
          </a:lstStyle>
          <a:p>
            <a:pPr eaLnBrk="1" hangingPunct="1">
              <a:spcBef>
                <a:spcPct val="0"/>
              </a:spcBef>
              <a:buClrTx/>
              <a:buFontTx/>
              <a:buNone/>
            </a:pPr>
            <a:r>
              <a:rPr lang="en-US" altLang="en-US" sz="1200">
                <a:solidFill>
                  <a:srgbClr val="898989"/>
                </a:solidFill>
              </a:rPr>
              <a:t>@Liu Yan</a:t>
            </a:r>
            <a:endParaRPr lang="en-US" altLang="en-US" sz="1200" dirty="0">
              <a:solidFill>
                <a:srgbClr val="898989"/>
              </a:solidFill>
            </a:endParaRPr>
          </a:p>
        </p:txBody>
      </p:sp>
      <p:sp>
        <p:nvSpPr>
          <p:cNvPr id="10" name="Content Placeholder 6">
            <a:extLst>
              <a:ext uri="{FF2B5EF4-FFF2-40B4-BE49-F238E27FC236}">
                <a16:creationId xmlns:a16="http://schemas.microsoft.com/office/drawing/2014/main" id="{25F6E339-FD2F-DA4A-B863-A64892A768FB}"/>
              </a:ext>
            </a:extLst>
          </p:cNvPr>
          <p:cNvSpPr txBox="1">
            <a:spLocks/>
          </p:cNvSpPr>
          <p:nvPr/>
        </p:nvSpPr>
        <p:spPr bwMode="auto">
          <a:xfrm>
            <a:off x="457200" y="19050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dirty="0"/>
              <a:t>Keeping packages in use compatible with each other requires essential consideration when writing code. Package versions must be detailly documented. </a:t>
            </a:r>
          </a:p>
          <a:p>
            <a:pPr algn="just"/>
            <a:r>
              <a:rPr lang="en-US" dirty="0"/>
              <a:t>While the idea to test the quality of the translation by training two models to translate back and forth is interesting, to fully explore the potential effects would require a good grasp of appropriate data.</a:t>
            </a:r>
          </a:p>
          <a:p>
            <a:pPr algn="just"/>
            <a:r>
              <a:rPr lang="en-US" dirty="0"/>
              <a:t>Learning rate must be wisely chosen (such as in the case of translating from French to English) and the best learning rate may not be universal (such as in the case of translating from English to French). A different optimization algorithm might be necessary to further improve the English-to-French language model. </a:t>
            </a:r>
          </a:p>
          <a:p>
            <a:pPr algn="just"/>
            <a:r>
              <a:rPr lang="en-US" dirty="0"/>
              <a:t>BLEU score is still a good indicator for translation quality.</a:t>
            </a:r>
          </a:p>
          <a:p>
            <a:pPr lvl="1" algn="just"/>
            <a:endParaRPr lang="en-US" dirty="0"/>
          </a:p>
        </p:txBody>
      </p:sp>
    </p:spTree>
    <p:extLst>
      <p:ext uri="{BB962C8B-B14F-4D97-AF65-F5344CB8AC3E}">
        <p14:creationId xmlns:p14="http://schemas.microsoft.com/office/powerpoint/2010/main" val="273676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YouTube URLs, Last Page</a:t>
            </a:r>
          </a:p>
        </p:txBody>
      </p:sp>
      <p:sp>
        <p:nvSpPr>
          <p:cNvPr id="7" name="Content Placeholder 6"/>
          <p:cNvSpPr>
            <a:spLocks noGrp="1"/>
          </p:cNvSpPr>
          <p:nvPr>
            <p:ph idx="1"/>
          </p:nvPr>
        </p:nvSpPr>
        <p:spPr/>
        <p:txBody>
          <a:bodyPr/>
          <a:lstStyle/>
          <a:p>
            <a:r>
              <a:rPr lang="en-US" dirty="0"/>
              <a:t>Two minute (short): </a:t>
            </a:r>
            <a:r>
              <a:rPr lang="en-US" dirty="0">
                <a:hlinkClick r:id="rId2"/>
              </a:rPr>
              <a:t>https://youtu.be/Lp79IAF1XFQ</a:t>
            </a:r>
            <a:r>
              <a:rPr lang="en-US" dirty="0"/>
              <a:t> </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11</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Introduction</a:t>
            </a:r>
          </a:p>
        </p:txBody>
      </p:sp>
      <p:sp>
        <p:nvSpPr>
          <p:cNvPr id="7" name="Content Placeholder 6"/>
          <p:cNvSpPr>
            <a:spLocks noGrp="1"/>
          </p:cNvSpPr>
          <p:nvPr>
            <p:ph idx="1"/>
          </p:nvPr>
        </p:nvSpPr>
        <p:spPr/>
        <p:txBody>
          <a:bodyPr/>
          <a:lstStyle/>
          <a:p>
            <a:pPr marL="0" indent="0" algn="ctr">
              <a:buNone/>
            </a:pPr>
            <a:r>
              <a:rPr lang="en-US" sz="2600" b="1" dirty="0"/>
              <a:t>Transformer model with Self-Attention Mechanism</a:t>
            </a:r>
          </a:p>
          <a:p>
            <a:pPr marL="0" indent="0" algn="ctr">
              <a:buNone/>
            </a:pPr>
            <a:r>
              <a:rPr lang="en-US" sz="2200" b="1" dirty="0"/>
              <a:t>Two Transformer Models for Bidirectional Translation </a:t>
            </a:r>
          </a:p>
          <a:p>
            <a:pPr marL="0" indent="0" algn="ctr">
              <a:buNone/>
            </a:pPr>
            <a:r>
              <a:rPr lang="en-US" sz="2200" b="1" dirty="0"/>
              <a:t>Between English and French</a:t>
            </a:r>
            <a:br>
              <a:rPr lang="en-US" sz="2200" b="1" dirty="0"/>
            </a:br>
            <a:endParaRPr lang="en-US" dirty="0"/>
          </a:p>
          <a:p>
            <a:r>
              <a:rPr lang="en-US" b="1" dirty="0"/>
              <a:t>Attention is interesting. Self-attention is even more interesting!</a:t>
            </a:r>
          </a:p>
          <a:p>
            <a:pPr lvl="1"/>
            <a:r>
              <a:rPr lang="en-US" dirty="0"/>
              <a:t>While attention mechanism is an interesting discovery to assist decoders in neural machine translation model, self-attention mechanism further develops the idea and get rid of the limit of sequential model to allow us to make the best use of parallel processing computing power and gives us decent results. </a:t>
            </a:r>
          </a:p>
          <a:p>
            <a:endParaRPr lang="en-US" dirty="0"/>
          </a:p>
          <a:p>
            <a:r>
              <a:rPr lang="en-US" b="1" dirty="0"/>
              <a:t>Translation is interesting. Bidirectional Translation is even more interesting!</a:t>
            </a:r>
          </a:p>
          <a:p>
            <a:pPr lvl="1"/>
            <a:r>
              <a:rPr lang="en-US" dirty="0"/>
              <a:t>Through this project, the author aims to explore how well a machine learns by comparing its translation back and forth. Specifically, I trained two transformer models, one to translate from English to French, the other to translate from French to English with the same data. </a:t>
            </a:r>
          </a:p>
          <a:p>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2</a:t>
            </a:fld>
            <a:endParaRPr lang="en-US" dirty="0"/>
          </a:p>
        </p:txBody>
      </p:sp>
    </p:spTree>
    <p:extLst>
      <p:ext uri="{BB962C8B-B14F-4D97-AF65-F5344CB8AC3E}">
        <p14:creationId xmlns:p14="http://schemas.microsoft.com/office/powerpoint/2010/main" val="91242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Configurations</a:t>
            </a:r>
          </a:p>
        </p:txBody>
      </p:sp>
      <p:sp>
        <p:nvSpPr>
          <p:cNvPr id="7" name="Content Placeholder 6"/>
          <p:cNvSpPr>
            <a:spLocks noGrp="1"/>
          </p:cNvSpPr>
          <p:nvPr>
            <p:ph idx="1"/>
          </p:nvPr>
        </p:nvSpPr>
        <p:spPr/>
        <p:txBody>
          <a:bodyPr/>
          <a:lstStyle/>
          <a:p>
            <a:r>
              <a:rPr lang="en-US" dirty="0"/>
              <a:t>Hardware:</a:t>
            </a:r>
          </a:p>
          <a:p>
            <a:pPr lvl="1"/>
            <a:r>
              <a:rPr lang="en-US" dirty="0"/>
              <a:t>	Google </a:t>
            </a:r>
            <a:r>
              <a:rPr lang="en-US" dirty="0" err="1"/>
              <a:t>Colab</a:t>
            </a:r>
            <a:r>
              <a:rPr lang="en-US" dirty="0"/>
              <a:t> with Python 3 Google Compute Engine Backend GPU </a:t>
            </a:r>
          </a:p>
          <a:p>
            <a:pPr lvl="1"/>
            <a:r>
              <a:rPr lang="en-US" dirty="0"/>
              <a:t>   25GB RAM </a:t>
            </a:r>
          </a:p>
          <a:p>
            <a:pPr lvl="1"/>
            <a:r>
              <a:rPr lang="en-US" dirty="0"/>
              <a:t>   360 GB Disk (could be smaller)</a:t>
            </a:r>
          </a:p>
          <a:p>
            <a:pPr lvl="1"/>
            <a:r>
              <a:rPr lang="en-US" dirty="0"/>
              <a:t> 	2 min/ 100 Steps * 1300 Steps/ Epoch * 3 Epochs = 2 hours for training</a:t>
            </a:r>
          </a:p>
          <a:p>
            <a:pPr marL="457200" lvl="1" indent="0">
              <a:buNone/>
            </a:pPr>
            <a:endParaRPr lang="en-US" dirty="0"/>
          </a:p>
          <a:p>
            <a:r>
              <a:rPr lang="en-US" dirty="0"/>
              <a:t>Software:</a:t>
            </a:r>
          </a:p>
          <a:p>
            <a:pPr lvl="1"/>
            <a:r>
              <a:rPr lang="en-US" dirty="0" err="1"/>
              <a:t>Pytorch</a:t>
            </a:r>
            <a:r>
              <a:rPr lang="en-US" dirty="0"/>
              <a:t> 0.3.0 for Linux 64 Bit machine</a:t>
            </a:r>
          </a:p>
          <a:p>
            <a:pPr lvl="1"/>
            <a:r>
              <a:rPr lang="en-US" dirty="0" err="1"/>
              <a:t>Torchtext</a:t>
            </a:r>
            <a:r>
              <a:rPr lang="en-US" dirty="0"/>
              <a:t> 0.2.3</a:t>
            </a:r>
          </a:p>
          <a:p>
            <a:pPr lvl="1"/>
            <a:r>
              <a:rPr lang="en-US" dirty="0" err="1"/>
              <a:t>Fastai</a:t>
            </a:r>
            <a:r>
              <a:rPr lang="en-US" dirty="0"/>
              <a:t> 0.7.0</a:t>
            </a:r>
          </a:p>
          <a:p>
            <a:pPr lvl="1"/>
            <a:r>
              <a:rPr lang="en-US" dirty="0" err="1"/>
              <a:t>Torchvision</a:t>
            </a:r>
            <a:r>
              <a:rPr lang="en-US" dirty="0"/>
              <a:t> 0.1.9</a:t>
            </a:r>
          </a:p>
          <a:p>
            <a:pPr lvl="1"/>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3</a:t>
            </a:fld>
            <a:endParaRPr lang="en-US" dirty="0"/>
          </a:p>
        </p:txBody>
      </p:sp>
    </p:spTree>
    <p:extLst>
      <p:ext uri="{BB962C8B-B14F-4D97-AF65-F5344CB8AC3E}">
        <p14:creationId xmlns:p14="http://schemas.microsoft.com/office/powerpoint/2010/main" val="178522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Dataset</a:t>
            </a:r>
          </a:p>
        </p:txBody>
      </p:sp>
      <p:sp>
        <p:nvSpPr>
          <p:cNvPr id="7" name="Content Placeholder 6"/>
          <p:cNvSpPr>
            <a:spLocks noGrp="1"/>
          </p:cNvSpPr>
          <p:nvPr>
            <p:ph idx="1"/>
          </p:nvPr>
        </p:nvSpPr>
        <p:spPr/>
        <p:txBody>
          <a:bodyPr/>
          <a:lstStyle/>
          <a:p>
            <a:r>
              <a:rPr lang="en-US" dirty="0"/>
              <a:t>Training Data:</a:t>
            </a:r>
          </a:p>
          <a:p>
            <a:pPr lvl="1"/>
            <a:r>
              <a:rPr lang="en-US" dirty="0"/>
              <a:t>	IWSLT English </a:t>
            </a:r>
          </a:p>
          <a:p>
            <a:pPr lvl="1"/>
            <a:r>
              <a:rPr lang="en-US" dirty="0"/>
              <a:t>   IWSLT French</a:t>
            </a:r>
          </a:p>
          <a:p>
            <a:pPr marL="457200" lvl="1" indent="0">
              <a:buNone/>
            </a:pPr>
            <a:r>
              <a:rPr lang="en-US" dirty="0">
                <a:hlinkClick r:id="rId2"/>
              </a:rPr>
              <a:t>https://sites.google.com/site/iwsltevaluation2017/TED-tasks</a:t>
            </a:r>
            <a:endParaRPr lang="en-US" dirty="0"/>
          </a:p>
          <a:p>
            <a:pPr marL="457200" lvl="1" indent="0">
              <a:buNone/>
            </a:pPr>
            <a:endParaRPr lang="en-US" dirty="0"/>
          </a:p>
          <a:p>
            <a:r>
              <a:rPr lang="en-US" dirty="0"/>
              <a:t>Preprocessing Language Resource:</a:t>
            </a:r>
          </a:p>
          <a:p>
            <a:pPr lvl="1"/>
            <a:r>
              <a:rPr lang="en-US" dirty="0"/>
              <a:t>SPACY </a:t>
            </a:r>
            <a:r>
              <a:rPr lang="en-US" dirty="0" err="1"/>
              <a:t>en</a:t>
            </a:r>
            <a:r>
              <a:rPr lang="en-US" dirty="0"/>
              <a:t>, </a:t>
            </a:r>
            <a:r>
              <a:rPr lang="en-US" dirty="0" err="1"/>
              <a:t>fr</a:t>
            </a:r>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4</a:t>
            </a:fld>
            <a:endParaRPr lang="en-US" dirty="0"/>
          </a:p>
        </p:txBody>
      </p:sp>
    </p:spTree>
    <p:extLst>
      <p:ext uri="{BB962C8B-B14F-4D97-AF65-F5344CB8AC3E}">
        <p14:creationId xmlns:p14="http://schemas.microsoft.com/office/powerpoint/2010/main" val="394021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0651"/>
            <a:ext cx="8229600" cy="715962"/>
          </a:xfrm>
        </p:spPr>
        <p:txBody>
          <a:bodyPr>
            <a:normAutofit/>
          </a:bodyPr>
          <a:lstStyle/>
          <a:p>
            <a:r>
              <a:rPr lang="en-US" dirty="0"/>
              <a:t>Model Architecture</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5</a:t>
            </a:fld>
            <a:endParaRPr lang="en-US" dirty="0"/>
          </a:p>
        </p:txBody>
      </p:sp>
      <p:pic>
        <p:nvPicPr>
          <p:cNvPr id="1025" name="Picture 1" descr="page49image15782576">
            <a:extLst>
              <a:ext uri="{FF2B5EF4-FFF2-40B4-BE49-F238E27FC236}">
                <a16:creationId xmlns:a16="http://schemas.microsoft.com/office/drawing/2014/main" id="{93D2B74A-E57D-9F4C-B904-F4C094EE5A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8801" y="1041983"/>
            <a:ext cx="3608651"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EB6659-20E3-C34A-8D52-2475487A86F1}"/>
              </a:ext>
            </a:extLst>
          </p:cNvPr>
          <p:cNvSpPr txBox="1"/>
          <p:nvPr/>
        </p:nvSpPr>
        <p:spPr>
          <a:xfrm>
            <a:off x="4650852" y="1546154"/>
            <a:ext cx="4065849" cy="3914918"/>
          </a:xfrm>
          <a:prstGeom prst="rect">
            <a:avLst/>
          </a:prstGeom>
          <a:noFill/>
        </p:spPr>
        <p:txBody>
          <a:bodyPr wrap="square" rtlCol="0">
            <a:spAutoFit/>
          </a:bodyPr>
          <a:lstStyle/>
          <a:p>
            <a:pPr marL="742950" lvl="1" indent="-285750" eaLnBrk="0" hangingPunct="0">
              <a:spcBef>
                <a:spcPct val="20000"/>
              </a:spcBef>
              <a:buClr>
                <a:srgbClr val="92D050"/>
              </a:buClr>
              <a:buFont typeface="Wingdings" pitchFamily="2" charset="2"/>
              <a:buChar char="§"/>
            </a:pPr>
            <a:r>
              <a:rPr lang="en-US" dirty="0">
                <a:latin typeface="+mn-lt"/>
              </a:rPr>
              <a:t>The Transformer follows this overall architecture using stacked self-attention and point-wise, fully connected layers for both the encoder and decoder, shown in the left and right halves of Figure on the left, respectively. </a:t>
            </a:r>
          </a:p>
          <a:p>
            <a:pPr lvl="1" eaLnBrk="0" hangingPunct="0">
              <a:spcBef>
                <a:spcPct val="20000"/>
              </a:spcBef>
              <a:buClr>
                <a:srgbClr val="92D050"/>
              </a:buClr>
            </a:pPr>
            <a:endParaRPr lang="en-US" dirty="0">
              <a:latin typeface="+mn-lt"/>
            </a:endParaRPr>
          </a:p>
          <a:p>
            <a:pPr marL="742950" lvl="1" indent="-285750" eaLnBrk="0" hangingPunct="0">
              <a:spcBef>
                <a:spcPct val="20000"/>
              </a:spcBef>
              <a:buClr>
                <a:srgbClr val="92D050"/>
              </a:buClr>
              <a:buFont typeface="Wingdings" pitchFamily="2" charset="2"/>
              <a:buChar char="§"/>
            </a:pPr>
            <a:r>
              <a:rPr lang="en-US" dirty="0">
                <a:latin typeface="+mn-lt"/>
              </a:rPr>
              <a:t>The encoder is composed of a stack of </a:t>
            </a:r>
            <a:r>
              <a:rPr lang="en-US" dirty="0" err="1">
                <a:latin typeface="+mn-lt"/>
              </a:rPr>
              <a:t>Nx</a:t>
            </a:r>
            <a:r>
              <a:rPr lang="en-US" dirty="0">
                <a:latin typeface="+mn-lt"/>
              </a:rPr>
              <a:t>=6 identical layers. </a:t>
            </a:r>
          </a:p>
          <a:p>
            <a:pPr lvl="1" eaLnBrk="0" hangingPunct="0">
              <a:spcBef>
                <a:spcPct val="20000"/>
              </a:spcBef>
              <a:buClr>
                <a:srgbClr val="92D050"/>
              </a:buClr>
            </a:pPr>
            <a:endParaRPr lang="en-US" dirty="0">
              <a:latin typeface="+mn-lt"/>
            </a:endParaRPr>
          </a:p>
          <a:p>
            <a:pPr marL="742950" lvl="1" indent="-285750" eaLnBrk="0" hangingPunct="0">
              <a:spcBef>
                <a:spcPct val="20000"/>
              </a:spcBef>
              <a:buClr>
                <a:srgbClr val="92D050"/>
              </a:buClr>
              <a:buFont typeface="Wingdings" pitchFamily="2" charset="2"/>
              <a:buChar char="§"/>
            </a:pPr>
            <a:r>
              <a:rPr lang="en-US" dirty="0">
                <a:latin typeface="+mn-lt"/>
              </a:rPr>
              <a:t>(Borrowed from lecture slides)</a:t>
            </a:r>
          </a:p>
          <a:p>
            <a:endParaRPr lang="en-US" dirty="0"/>
          </a:p>
        </p:txBody>
      </p:sp>
    </p:spTree>
    <p:extLst>
      <p:ext uri="{BB962C8B-B14F-4D97-AF65-F5344CB8AC3E}">
        <p14:creationId xmlns:p14="http://schemas.microsoft.com/office/powerpoint/2010/main" val="240373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Self-attention Revised for Masks</a:t>
            </a:r>
          </a:p>
        </p:txBody>
      </p:sp>
      <p:sp>
        <p:nvSpPr>
          <p:cNvPr id="7" name="Content Placeholder 6"/>
          <p:cNvSpPr>
            <a:spLocks noGrp="1"/>
          </p:cNvSpPr>
          <p:nvPr>
            <p:ph idx="1"/>
          </p:nvPr>
        </p:nvSpPr>
        <p:spPr/>
        <p:txBody>
          <a:bodyPr/>
          <a:lstStyle/>
          <a:p>
            <a:pPr lvl="1"/>
            <a:r>
              <a:rPr lang="en-US" dirty="0"/>
              <a:t>Image bellow shows the position each target word (row) is allowed to look at (column). Words are blocked for attending to future words during training. </a:t>
            </a:r>
          </a:p>
          <a:p>
            <a:pPr marL="457200" lvl="1" indent="0">
              <a:buNone/>
            </a:pPr>
            <a:endParaRPr lang="en-US"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6</a:t>
            </a:fld>
            <a:endParaRPr lang="en-US" dirty="0"/>
          </a:p>
        </p:txBody>
      </p:sp>
      <p:pic>
        <p:nvPicPr>
          <p:cNvPr id="2050" name="Picture 2" descr="page56image15822000">
            <a:extLst>
              <a:ext uri="{FF2B5EF4-FFF2-40B4-BE49-F238E27FC236}">
                <a16:creationId xmlns:a16="http://schemas.microsoft.com/office/drawing/2014/main" id="{11EDFC07-F156-7D46-8596-EE36EF640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0" y="2260600"/>
            <a:ext cx="26035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77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Multi-head Attention</a:t>
            </a:r>
          </a:p>
        </p:txBody>
      </p:sp>
      <p:sp>
        <p:nvSpPr>
          <p:cNvPr id="7" name="Content Placeholder 6"/>
          <p:cNvSpPr>
            <a:spLocks noGrp="1"/>
          </p:cNvSpPr>
          <p:nvPr>
            <p:ph idx="1"/>
          </p:nvPr>
        </p:nvSpPr>
        <p:spPr>
          <a:xfrm>
            <a:off x="342900" y="609600"/>
            <a:ext cx="3771900" cy="5746750"/>
          </a:xfrm>
        </p:spPr>
        <p:txBody>
          <a:bodyPr/>
          <a:lstStyle/>
          <a:p>
            <a:pPr marL="457200" lvl="1" indent="0">
              <a:buNone/>
            </a:pPr>
            <a:endParaRPr lang="en-US" dirty="0"/>
          </a:p>
          <a:p>
            <a:r>
              <a:rPr lang="en-US" dirty="0"/>
              <a:t>Why Multi-head Attention?</a:t>
            </a:r>
          </a:p>
          <a:p>
            <a:pPr lvl="1"/>
            <a:r>
              <a:rPr lang="en-US" dirty="0"/>
              <a:t>“In these (traditional) models, the number of operations required to relate signals from two arbitrary input or output positions grows in the distance between positions …… This makes it more difficult to learn dependencies between distant positions. ”</a:t>
            </a:r>
          </a:p>
          <a:p>
            <a:pPr lvl="1"/>
            <a:r>
              <a:rPr lang="en-US" dirty="0"/>
              <a:t>“In the Transformer this is reduced to a constant number of operations, albeit at the cost of reduced effective resolution due to averaging attention-weighted positions, an effect we counteract with Multi-Head Attention.”</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7</a:t>
            </a:fld>
            <a:endParaRPr lang="en-US" dirty="0"/>
          </a:p>
        </p:txBody>
      </p:sp>
      <p:pic>
        <p:nvPicPr>
          <p:cNvPr id="3074" name="Picture 2" descr="page60image15782992">
            <a:extLst>
              <a:ext uri="{FF2B5EF4-FFF2-40B4-BE49-F238E27FC236}">
                <a16:creationId xmlns:a16="http://schemas.microsoft.com/office/drawing/2014/main" id="{E1BD6004-66A3-7942-8B50-3634BB664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081881"/>
            <a:ext cx="32766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3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Position Encoding with sin() and cos()</a:t>
            </a:r>
          </a:p>
        </p:txBody>
      </p:sp>
      <p:sp>
        <p:nvSpPr>
          <p:cNvPr id="7" name="Content Placeholder 6"/>
          <p:cNvSpPr>
            <a:spLocks noGrp="1"/>
          </p:cNvSpPr>
          <p:nvPr>
            <p:ph idx="1"/>
          </p:nvPr>
        </p:nvSpPr>
        <p:spPr>
          <a:xfrm>
            <a:off x="457200" y="762000"/>
            <a:ext cx="8229600" cy="5334000"/>
          </a:xfrm>
        </p:spPr>
        <p:txBody>
          <a:bodyPr/>
          <a:lstStyle/>
          <a:p>
            <a:pPr marL="457200" lvl="1" indent="0">
              <a:buNone/>
            </a:pPr>
            <a:r>
              <a:rPr lang="en-US" dirty="0"/>
              <a:t> </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a:solidFill>
                  <a:srgbClr val="898989"/>
                </a:solidFill>
              </a:rPr>
              <a:t>@Your Name</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8</a:t>
            </a:fld>
            <a:endParaRPr lang="en-US" dirty="0"/>
          </a:p>
        </p:txBody>
      </p:sp>
      <p:pic>
        <p:nvPicPr>
          <p:cNvPr id="4098" name="Picture 2" descr="page66image15747728">
            <a:extLst>
              <a:ext uri="{FF2B5EF4-FFF2-40B4-BE49-F238E27FC236}">
                <a16:creationId xmlns:a16="http://schemas.microsoft.com/office/drawing/2014/main" id="{EA6F6F6E-F2AF-F643-A9D0-69F467AA3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855904"/>
            <a:ext cx="6159500" cy="21442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CBB5A4-4FA9-1743-B56C-22E45362E3A3}"/>
              </a:ext>
            </a:extLst>
          </p:cNvPr>
          <p:cNvPicPr>
            <a:picLocks noChangeAspect="1"/>
          </p:cNvPicPr>
          <p:nvPr/>
        </p:nvPicPr>
        <p:blipFill>
          <a:blip r:embed="rId4"/>
          <a:stretch>
            <a:fillRect/>
          </a:stretch>
        </p:blipFill>
        <p:spPr>
          <a:xfrm>
            <a:off x="914400" y="2957333"/>
            <a:ext cx="8229600" cy="3660500"/>
          </a:xfrm>
          <a:prstGeom prst="rect">
            <a:avLst/>
          </a:prstGeom>
        </p:spPr>
      </p:pic>
      <p:sp>
        <p:nvSpPr>
          <p:cNvPr id="9" name="Footer Placeholder 3">
            <a:extLst>
              <a:ext uri="{FF2B5EF4-FFF2-40B4-BE49-F238E27FC236}">
                <a16:creationId xmlns:a16="http://schemas.microsoft.com/office/drawing/2014/main" id="{08DAA927-9EB2-E64A-8F18-676130650EEE}"/>
              </a:ext>
            </a:extLst>
          </p:cNvPr>
          <p:cNvSpPr txBox="1">
            <a:spLocks/>
          </p:cNvSpPr>
          <p:nvPr/>
        </p:nvSpPr>
        <p:spPr bwMode="auto">
          <a:xfrm>
            <a:off x="3276600" y="65087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ctr" rtl="0" eaLnBrk="0" fontAlgn="base" hangingPunct="0">
              <a:spcBef>
                <a:spcPct val="20000"/>
              </a:spcBef>
              <a:spcAft>
                <a:spcPct val="0"/>
              </a:spcAft>
              <a:buClr>
                <a:schemeClr val="hlink"/>
              </a:buClr>
              <a:buFont typeface="Wingdings" pitchFamily="2" charset="2"/>
              <a:buChar char="§"/>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5pPr>
            <a:lvl6pPr marL="25146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6pPr>
            <a:lvl7pPr marL="29718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7pPr>
            <a:lvl8pPr marL="34290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8pPr>
            <a:lvl9pPr marL="3886200" indent="-228600" algn="l" defTabSz="914400" rtl="0" eaLnBrk="0" fontAlgn="base" latinLnBrk="0" hangingPunct="0">
              <a:spcBef>
                <a:spcPct val="20000"/>
              </a:spcBef>
              <a:spcAft>
                <a:spcPct val="0"/>
              </a:spcAft>
              <a:buFont typeface="Arial" charset="0"/>
              <a:buChar char="»"/>
              <a:defRPr sz="2000" kern="1200">
                <a:solidFill>
                  <a:schemeClr val="tx1"/>
                </a:solidFill>
                <a:latin typeface="Calibri" pitchFamily="34" charset="0"/>
                <a:ea typeface="+mn-ea"/>
                <a:cs typeface="+mn-cs"/>
              </a:defRPr>
            </a:lvl9pPr>
          </a:lstStyle>
          <a:p>
            <a:pPr eaLnBrk="1" hangingPunct="1">
              <a:spcBef>
                <a:spcPct val="0"/>
              </a:spcBef>
              <a:buClrTx/>
              <a:buFontTx/>
              <a:buNone/>
            </a:pPr>
            <a:r>
              <a:rPr lang="en-US" altLang="en-US" sz="1200">
                <a:solidFill>
                  <a:srgbClr val="898989"/>
                </a:solidFill>
              </a:rPr>
              <a:t>@Liu Yan</a:t>
            </a:r>
            <a:endParaRPr lang="en-US" altLang="en-US" sz="1200" dirty="0">
              <a:solidFill>
                <a:srgbClr val="898989"/>
              </a:solidFill>
            </a:endParaRPr>
          </a:p>
        </p:txBody>
      </p:sp>
    </p:spTree>
    <p:extLst>
      <p:ext uri="{BB962C8B-B14F-4D97-AF65-F5344CB8AC3E}">
        <p14:creationId xmlns:p14="http://schemas.microsoft.com/office/powerpoint/2010/main" val="109556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20651"/>
            <a:ext cx="8229600" cy="715962"/>
          </a:xfrm>
        </p:spPr>
        <p:txBody>
          <a:bodyPr>
            <a:normAutofit/>
          </a:bodyPr>
          <a:lstStyle/>
          <a:p>
            <a:r>
              <a:rPr lang="en-US" dirty="0"/>
              <a:t>Translation Example</a:t>
            </a:r>
          </a:p>
        </p:txBody>
      </p:sp>
      <p:sp>
        <p:nvSpPr>
          <p:cNvPr id="7" name="Content Placeholder 6"/>
          <p:cNvSpPr>
            <a:spLocks noGrp="1"/>
          </p:cNvSpPr>
          <p:nvPr>
            <p:ph idx="1"/>
          </p:nvPr>
        </p:nvSpPr>
        <p:spPr>
          <a:xfrm>
            <a:off x="457200" y="762000"/>
            <a:ext cx="8229600" cy="5334000"/>
          </a:xfrm>
        </p:spPr>
        <p:txBody>
          <a:bodyPr/>
          <a:lstStyle/>
          <a:p>
            <a:pPr marL="457200" lvl="1" indent="0">
              <a:buNone/>
            </a:pPr>
            <a:r>
              <a:rPr lang="en-US" dirty="0"/>
              <a:t> </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@Liu Yan</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9</a:t>
            </a:fld>
            <a:endParaRPr lang="en-US" dirty="0"/>
          </a:p>
        </p:txBody>
      </p:sp>
      <p:sp>
        <p:nvSpPr>
          <p:cNvPr id="11" name="Content Placeholder 6">
            <a:extLst>
              <a:ext uri="{FF2B5EF4-FFF2-40B4-BE49-F238E27FC236}">
                <a16:creationId xmlns:a16="http://schemas.microsoft.com/office/drawing/2014/main" id="{AEEFE4FD-9C36-DF4E-877E-BEF166951AF0}"/>
              </a:ext>
            </a:extLst>
          </p:cNvPr>
          <p:cNvSpPr txBox="1">
            <a:spLocks/>
          </p:cNvSpPr>
          <p:nvPr/>
        </p:nvSpPr>
        <p:spPr bwMode="auto">
          <a:xfrm>
            <a:off x="457200" y="1022350"/>
            <a:ext cx="8229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70C0"/>
              </a:buClr>
              <a:buFont typeface="Wingdings" pitchFamily="2" charset="2"/>
              <a:buChar char="§"/>
              <a:defRPr sz="1800" kern="1200" baseline="0">
                <a:solidFill>
                  <a:schemeClr val="tx1"/>
                </a:solidFill>
                <a:latin typeface="+mn-lt"/>
                <a:ea typeface="+mn-ea"/>
                <a:cs typeface="+mn-cs"/>
              </a:defRPr>
            </a:lvl1pPr>
            <a:lvl2pPr marL="742950" indent="-285750" algn="l" rtl="0" eaLnBrk="0" fontAlgn="base" hangingPunct="0">
              <a:spcBef>
                <a:spcPct val="20000"/>
              </a:spcBef>
              <a:spcAft>
                <a:spcPct val="0"/>
              </a:spcAft>
              <a:buClr>
                <a:srgbClr val="92D050"/>
              </a:buClr>
              <a:buFont typeface="Wingdings" pitchFamily="2" charset="2"/>
              <a:buChar char="§"/>
              <a:defRPr sz="1800" kern="1200" baseline="0">
                <a:solidFill>
                  <a:schemeClr val="tx1"/>
                </a:solidFill>
                <a:latin typeface="+mn-lt"/>
                <a:ea typeface="+mn-ea"/>
                <a:cs typeface="+mn-cs"/>
              </a:defRPr>
            </a:lvl2pPr>
            <a:lvl3pPr marL="1143000" indent="-228600" algn="l" rtl="0" eaLnBrk="0" fontAlgn="base" hangingPunct="0">
              <a:spcBef>
                <a:spcPct val="20000"/>
              </a:spcBef>
              <a:spcAft>
                <a:spcPct val="0"/>
              </a:spcAft>
              <a:buClr>
                <a:srgbClr val="FF0000"/>
              </a:buClr>
              <a:buFont typeface="Wingdings" pitchFamily="2" charset="2"/>
              <a:buChar char="§"/>
              <a:defRPr sz="1600" kern="1200" baseline="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From French to English:</a:t>
            </a:r>
          </a:p>
          <a:p>
            <a:pPr lvl="1"/>
            <a:r>
              <a:rPr lang="en-US" dirty="0"/>
              <a:t>BLEU</a:t>
            </a:r>
            <a:r>
              <a:rPr lang="en-US" baseline="-25000" dirty="0"/>
              <a:t> </a:t>
            </a:r>
            <a:r>
              <a:rPr lang="en-US" baseline="-25000" dirty="0" err="1"/>
              <a:t>FRtoEN</a:t>
            </a:r>
            <a:r>
              <a:rPr lang="en-US" baseline="-25000" dirty="0"/>
              <a:t>  </a:t>
            </a:r>
            <a:r>
              <a:rPr lang="en-US" dirty="0"/>
              <a:t>= 0.2273</a:t>
            </a:r>
          </a:p>
          <a:p>
            <a:pPr lvl="1"/>
            <a:r>
              <a:rPr lang="en-US" dirty="0"/>
              <a:t>Reference English:</a:t>
            </a:r>
          </a:p>
          <a:p>
            <a:pPr lvl="2"/>
            <a:r>
              <a:rPr lang="en-US" dirty="0"/>
              <a:t>Who calls whom ? </a:t>
            </a:r>
          </a:p>
          <a:p>
            <a:pPr lvl="2"/>
            <a:r>
              <a:rPr lang="en-US" dirty="0"/>
              <a:t>Who sends whom an email ?</a:t>
            </a:r>
          </a:p>
          <a:p>
            <a:pPr lvl="1"/>
            <a:r>
              <a:rPr lang="en-US" dirty="0"/>
              <a:t>Translated English:</a:t>
            </a:r>
          </a:p>
          <a:p>
            <a:pPr lvl="2"/>
            <a:r>
              <a:rPr lang="en-US" dirty="0"/>
              <a:t>Who calls who ? </a:t>
            </a:r>
          </a:p>
          <a:p>
            <a:pPr lvl="2"/>
            <a:r>
              <a:rPr lang="en-US" dirty="0"/>
              <a:t>Who is sending a email to which ?</a:t>
            </a:r>
          </a:p>
          <a:p>
            <a:pPr marL="457200" lvl="1" indent="0">
              <a:buFont typeface="Wingdings" pitchFamily="2" charset="2"/>
              <a:buNone/>
            </a:pPr>
            <a:endParaRPr lang="en-US" dirty="0"/>
          </a:p>
          <a:p>
            <a:r>
              <a:rPr lang="en-US" dirty="0"/>
              <a:t>From English to French:</a:t>
            </a:r>
          </a:p>
          <a:p>
            <a:pPr lvl="1"/>
            <a:r>
              <a:rPr lang="en-US" dirty="0"/>
              <a:t>BLEU</a:t>
            </a:r>
            <a:r>
              <a:rPr lang="en-US" baseline="-25000" dirty="0"/>
              <a:t> </a:t>
            </a:r>
            <a:r>
              <a:rPr lang="en-US" baseline="-25000" dirty="0" err="1"/>
              <a:t>FRtoEN</a:t>
            </a:r>
            <a:r>
              <a:rPr lang="en-US" baseline="-25000" dirty="0"/>
              <a:t>  </a:t>
            </a:r>
            <a:r>
              <a:rPr lang="en-US" dirty="0"/>
              <a:t>= 0</a:t>
            </a:r>
          </a:p>
          <a:p>
            <a:pPr lvl="1"/>
            <a:r>
              <a:rPr lang="en-US" dirty="0"/>
              <a:t>Reference French:</a:t>
            </a:r>
          </a:p>
          <a:p>
            <a:pPr lvl="2"/>
            <a:r>
              <a:rPr lang="fr" dirty="0"/>
              <a:t>Au final , notre initiative a été adoptée et fut une réussite.</a:t>
            </a:r>
            <a:r>
              <a:rPr lang="en-US" dirty="0"/>
              <a:t> </a:t>
            </a:r>
          </a:p>
          <a:p>
            <a:pPr lvl="1"/>
            <a:r>
              <a:rPr lang="en-US" dirty="0"/>
              <a:t>Translated French:</a:t>
            </a:r>
          </a:p>
          <a:p>
            <a:pPr lvl="2"/>
            <a:r>
              <a:rPr lang="fr" dirty="0"/>
              <a:t>Etes maison-mère composaient avion-fusée internaliser traitements longtemps …</a:t>
            </a:r>
            <a:endParaRPr lang="en-US" dirty="0"/>
          </a:p>
          <a:p>
            <a:pPr lvl="1"/>
            <a:endParaRPr lang="en-US" dirty="0"/>
          </a:p>
        </p:txBody>
      </p:sp>
      <p:pic>
        <p:nvPicPr>
          <p:cNvPr id="5122" name="Picture 2" descr="page9image16177456">
            <a:extLst>
              <a:ext uri="{FF2B5EF4-FFF2-40B4-BE49-F238E27FC236}">
                <a16:creationId xmlns:a16="http://schemas.microsoft.com/office/drawing/2014/main" id="{F88F8FC8-8DC4-9B49-B197-BCD94C8E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100" y="1116254"/>
            <a:ext cx="35687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40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14025</TotalTime>
  <Words>398</Words>
  <Application>Microsoft Macintosh PowerPoint</Application>
  <PresentationFormat>On-screen Show (4:3)</PresentationFormat>
  <Paragraphs>99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Wingdings</vt:lpstr>
      <vt:lpstr>Office Theme</vt:lpstr>
      <vt:lpstr> Final Project  Build Transformer Models for Bidirectional Translation between English and French  </vt:lpstr>
      <vt:lpstr>Introduction</vt:lpstr>
      <vt:lpstr>Configurations</vt:lpstr>
      <vt:lpstr>Dataset</vt:lpstr>
      <vt:lpstr>Model Architecture</vt:lpstr>
      <vt:lpstr>Self-attention Revised for Masks</vt:lpstr>
      <vt:lpstr>Multi-head Attention</vt:lpstr>
      <vt:lpstr>Position Encoding with sin() and cos()</vt:lpstr>
      <vt:lpstr>Translation Example</vt:lpstr>
      <vt:lpstr>Summary</vt:lpstr>
      <vt:lpstr>YouTube URLs, Last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zdjordje</dc:creator>
  <cp:lastModifiedBy>Yan Liu</cp:lastModifiedBy>
  <cp:revision>890</cp:revision>
  <cp:lastPrinted>2012-11-30T20:59:45Z</cp:lastPrinted>
  <dcterms:created xsi:type="dcterms:W3CDTF">2006-08-16T00:00:00Z</dcterms:created>
  <dcterms:modified xsi:type="dcterms:W3CDTF">2019-08-05T07:00:40Z</dcterms:modified>
</cp:coreProperties>
</file>